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Lato" panose="020F0502020204030203" pitchFamily="34" charset="77"/>
      <p:regular r:id="rId26"/>
      <p:bold r:id="rId27"/>
      <p:italic r:id="rId28"/>
      <p:boldItalic r:id="rId29"/>
    </p:embeddedFont>
    <p:embeddedFont>
      <p:font typeface="Lato Light" panose="020F0302020204030203" pitchFamily="34" charset="77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56" d="100"/>
          <a:sy n="156" d="100"/>
        </p:scale>
        <p:origin x="808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850700"/>
            <a:ext cx="9144000" cy="15963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1939850"/>
            <a:ext cx="8520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ato Light"/>
              <a:buNone/>
              <a:defRPr sz="5200"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134400"/>
            <a:ext cx="91440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b="1"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1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2"/>
          </p:nvPr>
        </p:nvSpPr>
        <p:spPr>
          <a:xfrm>
            <a:off x="48324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1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0" y="134400"/>
            <a:ext cx="91440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0" y="134400"/>
            <a:ext cx="91440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wUTZqf51a_lm1MgtiZwshN6Y0TgCElQB?usp=sharing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tutor.com/javascript.html#mode=edi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tutor.com/javascript.html#mode=edi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tutor.com/javascript.html#mode=edi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tutor.com/javascript.html#mode=edi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tutor.com/javascript.html#mode=edi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311700" y="1939850"/>
            <a:ext cx="8520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COMPSCI 326</a:t>
            </a:r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Lesson 04: JavaScript Objects</a:t>
            </a: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3538" y="100800"/>
            <a:ext cx="3796924" cy="16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6101" y="3375025"/>
            <a:ext cx="1706198" cy="171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4400" y="3527326"/>
            <a:ext cx="2718976" cy="14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Objects can have properties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b="0"/>
              <a:t>What is really going on?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b="0"/>
              <a:t>Properties can be anything, you can add them by assigning to them.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let person = {};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endParaRPr b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endParaRPr b="0"/>
          </a:p>
        </p:txBody>
      </p:sp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Properties</a:t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 rotWithShape="1">
          <a:blip r:embed="rId3">
            <a:alphaModFix/>
          </a:blip>
          <a:srcRect t="10968" r="66180"/>
          <a:stretch/>
        </p:blipFill>
        <p:spPr>
          <a:xfrm>
            <a:off x="4464000" y="2035800"/>
            <a:ext cx="1489425" cy="122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62600" y="2690200"/>
            <a:ext cx="290825" cy="41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Objects can have properties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b="0"/>
              <a:t>What is really going on?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b="0"/>
              <a:t>Properties can be anything, you can add them by assigning to them.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let person = {};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person.SPIREID = 12345678;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endParaRPr b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endParaRPr b="0"/>
          </a:p>
        </p:txBody>
      </p:sp>
      <p:sp>
        <p:nvSpPr>
          <p:cNvPr id="145" name="Google Shape;145;p24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Properties</a:t>
            </a:r>
            <a:endParaRPr/>
          </a:p>
        </p:txBody>
      </p:sp>
      <p:pic>
        <p:nvPicPr>
          <p:cNvPr id="146" name="Google Shape;14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64000" y="1885200"/>
            <a:ext cx="4404075" cy="137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Objects can have properties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b="0"/>
              <a:t>What is really going on?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b="0"/>
              <a:t>Properties can be anything, you can add them by assigning to them.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let person = {};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person.SPIREID = 12345678;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person.name = ‘María’;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endParaRPr b="0"/>
          </a:p>
        </p:txBody>
      </p:sp>
      <p:sp>
        <p:nvSpPr>
          <p:cNvPr id="152" name="Google Shape;152;p25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Properties</a:t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64000" y="1953119"/>
            <a:ext cx="4354450" cy="1607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Objects can have properties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b="0"/>
              <a:t>What is really going on?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b="0"/>
              <a:t>Properties can be anything, you can add them by assigning to them.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let person = {};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person.SPIREID = 12345678;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person.name = ‘María’;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person.age = 21;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endParaRPr b="0"/>
          </a:p>
        </p:txBody>
      </p:sp>
      <p:sp>
        <p:nvSpPr>
          <p:cNvPr id="159" name="Google Shape;159;p2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Properties</a:t>
            </a:r>
            <a:endParaRPr/>
          </a:p>
        </p:txBody>
      </p:sp>
      <p:pic>
        <p:nvPicPr>
          <p:cNvPr id="160" name="Google Shape;16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5750" y="1892225"/>
            <a:ext cx="4365100" cy="205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Objects can have properties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b="0"/>
              <a:t>What is really going on?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b="0"/>
              <a:t>Properties can be anything, you can add them by assigning to them.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let person = {};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person.SPIREID = 12345678;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person.name = ‘María’;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person.age = 21;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person.hometown = {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city: ‘Petersham’,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state: ‘Massachusetts’,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country: ‘USA’,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};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endParaRPr b="0"/>
          </a:p>
        </p:txBody>
      </p:sp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Properties</a:t>
            </a:r>
            <a:endParaRPr/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5750" y="1892225"/>
            <a:ext cx="4365100" cy="205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>
            <a:spLocks noGrp="1"/>
          </p:cNvSpPr>
          <p:nvPr>
            <p:ph type="body" idx="1"/>
          </p:nvPr>
        </p:nvSpPr>
        <p:spPr>
          <a:xfrm>
            <a:off x="179625" y="3045150"/>
            <a:ext cx="8827500" cy="16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9498"/>
              <a:buNone/>
            </a:pPr>
            <a:r>
              <a:rPr lang="en" sz="2800" b="0">
                <a:latin typeface="Consolas"/>
                <a:ea typeface="Consolas"/>
                <a:cs typeface="Consolas"/>
                <a:sym typeface="Consolas"/>
              </a:rPr>
              <a:t>person.print = () =&gt; {</a:t>
            </a:r>
            <a:endParaRPr sz="2800" b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9498"/>
              <a:buNone/>
            </a:pPr>
            <a:r>
              <a:rPr lang="en" sz="2800" b="0">
                <a:latin typeface="Consolas"/>
                <a:ea typeface="Consolas"/>
                <a:cs typeface="Consolas"/>
                <a:sym typeface="Consolas"/>
              </a:rPr>
              <a:t>  console.log(</a:t>
            </a:r>
            <a:r>
              <a:rPr lang="en" sz="2800"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2800" b="0">
                <a:latin typeface="Consolas"/>
                <a:ea typeface="Consolas"/>
                <a:cs typeface="Consolas"/>
                <a:sym typeface="Consolas"/>
              </a:rPr>
              <a:t>.name + ‘ds’ + </a:t>
            </a:r>
            <a:r>
              <a:rPr lang="en" sz="2800"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2800" b="0">
                <a:latin typeface="Consolas"/>
                <a:ea typeface="Consolas"/>
                <a:cs typeface="Consolas"/>
                <a:sym typeface="Consolas"/>
              </a:rPr>
              <a:t>.SPIRE);</a:t>
            </a:r>
            <a:endParaRPr sz="2800" b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9498"/>
              <a:buNone/>
            </a:pPr>
            <a:r>
              <a:rPr lang="en" sz="2800" b="0"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2800" b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Object Functions / this keyword</a:t>
            </a:r>
            <a:endParaRPr/>
          </a:p>
        </p:txBody>
      </p:sp>
      <p:pic>
        <p:nvPicPr>
          <p:cNvPr id="175" name="Google Shape;17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07925" y="900000"/>
            <a:ext cx="4365100" cy="205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1175" y="859500"/>
            <a:ext cx="2357952" cy="203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Making new objects</a:t>
            </a:r>
            <a:endParaRPr/>
          </a:p>
        </p:txBody>
      </p:sp>
      <p:sp>
        <p:nvSpPr>
          <p:cNvPr id="183" name="Google Shape;183;p29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4800" b="0">
                <a:latin typeface="Consolas"/>
                <a:ea typeface="Consolas"/>
                <a:cs typeface="Consolas"/>
                <a:sym typeface="Consolas"/>
              </a:rPr>
              <a:t>let o = {};</a:t>
            </a:r>
            <a:endParaRPr sz="4800" b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4800"/>
              <a:t>OR</a:t>
            </a:r>
            <a:endParaRPr sz="4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 sz="4800" b="0">
                <a:latin typeface="Consolas"/>
                <a:ea typeface="Consolas"/>
                <a:cs typeface="Consolas"/>
                <a:sym typeface="Consolas"/>
              </a:rPr>
              <a:t>let o = new Object();</a:t>
            </a:r>
            <a:endParaRPr sz="4800" b="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Characters: ASCII / Unicode (UTF-8)</a:t>
            </a:r>
            <a:endParaRPr/>
          </a:p>
        </p:txBody>
      </p:sp>
      <p:sp>
        <p:nvSpPr>
          <p:cNvPr id="189" name="Google Shape;189;p30"/>
          <p:cNvSpPr txBox="1">
            <a:spLocks noGrp="1"/>
          </p:cNvSpPr>
          <p:nvPr>
            <p:ph type="body" idx="1"/>
          </p:nvPr>
        </p:nvSpPr>
        <p:spPr>
          <a:xfrm>
            <a:off x="311700" y="855375"/>
            <a:ext cx="8520600" cy="41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400" b="0"/>
              <a:t>(important for Scrabble and today's exercise)</a:t>
            </a:r>
            <a:endParaRPr sz="2400" b="0"/>
          </a:p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 b="0"/>
              <a:t>Characters of text internally represented as numbers</a:t>
            </a:r>
            <a:endParaRPr sz="2400" b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0"/>
              <a:t>Originally, a very limited set, "Latin" alphabet - "ASCII", only 127 characters!</a:t>
            </a:r>
            <a:endParaRPr sz="2400" b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0"/>
              <a:t>Today, we use UTF-8</a:t>
            </a:r>
            <a:endParaRPr sz="2400" b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0"/>
              <a:t>UTF-8 is backwards compatible with ASCII</a:t>
            </a:r>
            <a:endParaRPr sz="2400" b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0"/>
              <a:t>UTF-8 can represent all of the world's character sets</a:t>
            </a:r>
            <a:endParaRPr sz="2400" b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0"/>
              <a:t>For the "Latin" alphabet, we can use this:</a:t>
            </a:r>
            <a:endParaRPr sz="2400" b="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b="1">
                <a:latin typeface="Consolas"/>
                <a:ea typeface="Consolas"/>
                <a:cs typeface="Consolas"/>
                <a:sym typeface="Consolas"/>
              </a:rPr>
              <a:t>str.charCodeAt(0)</a:t>
            </a:r>
            <a:r>
              <a:rPr lang="en" sz="2000" b="0"/>
              <a:t> to get the number</a:t>
            </a:r>
            <a:endParaRPr sz="200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b="1">
                <a:latin typeface="Consolas"/>
                <a:ea typeface="Consolas"/>
                <a:cs typeface="Consolas"/>
                <a:sym typeface="Consolas"/>
              </a:rPr>
              <a:t>String.fromCharCode(num)</a:t>
            </a:r>
            <a:r>
              <a:rPr lang="en" sz="2000" b="0"/>
              <a:t> to get the character</a:t>
            </a:r>
            <a:endParaRPr sz="2000" b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Browser Debugging</a:t>
            </a:r>
            <a:endParaRPr/>
          </a:p>
        </p:txBody>
      </p:sp>
      <p:pic>
        <p:nvPicPr>
          <p:cNvPr id="195" name="Google Shape;195;p3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8200" y="830500"/>
            <a:ext cx="3976249" cy="2873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196" name="Google Shape;196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6849" y="859500"/>
            <a:ext cx="4674755" cy="224150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7" name="Google Shape;197;p31"/>
          <p:cNvSpPr/>
          <p:nvPr/>
        </p:nvSpPr>
        <p:spPr>
          <a:xfrm>
            <a:off x="188225" y="3827200"/>
            <a:ext cx="3976200" cy="40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VSCode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31"/>
          <p:cNvSpPr/>
          <p:nvPr/>
        </p:nvSpPr>
        <p:spPr>
          <a:xfrm>
            <a:off x="4316775" y="3219969"/>
            <a:ext cx="4674900" cy="40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Chrome Dev Tools Debugger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The End</a:t>
            </a:r>
            <a:endParaRPr/>
          </a:p>
        </p:txBody>
      </p:sp>
      <p:pic>
        <p:nvPicPr>
          <p:cNvPr id="204" name="Google Shape;20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0550" y="-22813"/>
            <a:ext cx="9225101" cy="51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 sz="9600"/>
              <a:t>Last Time</a:t>
            </a:r>
            <a:endParaRPr sz="9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Objects - property access</a:t>
            </a:r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We can access objects in two ways: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Like an array with brackets:</a:t>
            </a:r>
            <a:br>
              <a:rPr lang="en" b="0"/>
            </a:br>
            <a:br>
              <a:rPr lang="en" b="0"/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person[‘name’]; ⇒ ‘María Lopez’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let id = ‘name’;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person[id]; ⇒ ‘María Lopez’</a:t>
            </a:r>
            <a:br>
              <a:rPr lang="en" b="0"/>
            </a:br>
            <a:endParaRPr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Or like objects (similar to Java):</a:t>
            </a:r>
            <a:br>
              <a:rPr lang="en" b="0"/>
            </a:br>
            <a:br>
              <a:rPr lang="en" b="0"/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person.name; ⇒ ‘María Lopez’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2"/>
          </p:nvPr>
        </p:nvSpPr>
        <p:spPr>
          <a:xfrm>
            <a:off x="4832400" y="345097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/>
              <a:t>Image from </a:t>
            </a:r>
            <a:r>
              <a:rPr lang="en" b="0" u="sng">
                <a:solidFill>
                  <a:schemeClr val="hlink"/>
                </a:solidFill>
                <a:hlinkClick r:id="rId3"/>
              </a:rPr>
              <a:t>JavaScript Tutor - Visualize JavaScript code execution to learn JavaScript online</a:t>
            </a:r>
            <a:r>
              <a:rPr lang="en" b="0"/>
              <a:t> - great place to try out snippets of JavaScript code!</a:t>
            </a:r>
            <a:endParaRPr b="0"/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17825" y="1852613"/>
            <a:ext cx="3629025" cy="14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>
            <a:spLocks noGrp="1"/>
          </p:cNvSpPr>
          <p:nvPr>
            <p:ph type="body" idx="2"/>
          </p:nvPr>
        </p:nvSpPr>
        <p:spPr>
          <a:xfrm>
            <a:off x="4832400" y="76052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let person = { 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	'name' : 'María Lopez', 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	'SPIRE' : 12345678 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};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69779" y="4540100"/>
            <a:ext cx="6297273" cy="50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Objects - property access</a:t>
            </a:r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When to use brackets vs dots?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b="0" u="sng"/>
              <a:t>brackets</a:t>
            </a:r>
            <a:endParaRPr b="0" u="sng"/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Use [] when you use a variable to access a property (like person[x])</a:t>
            </a:r>
            <a:endParaRPr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When the property name contains characters that are not a valid identifier (person[‘favorite color’])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b="0" u="sng"/>
              <a:t>dots</a:t>
            </a:r>
            <a:endParaRPr b="0" u="sng"/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When you know what the property is (e.g., person.name)</a:t>
            </a:r>
            <a:endParaRPr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This is less verbose, more “JavaScripty”</a:t>
            </a:r>
            <a:endParaRPr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Easier to catch your misspellings</a:t>
            </a:r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2"/>
          </p:nvPr>
        </p:nvSpPr>
        <p:spPr>
          <a:xfrm>
            <a:off x="4832400" y="345097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/>
              <a:t>Image from </a:t>
            </a:r>
            <a:r>
              <a:rPr lang="en" b="0" u="sng">
                <a:solidFill>
                  <a:schemeClr val="hlink"/>
                </a:solidFill>
                <a:hlinkClick r:id="rId3"/>
              </a:rPr>
              <a:t>JavaScript Tutor - Visualize JavaScript code execution to learn JavaScript online</a:t>
            </a:r>
            <a:r>
              <a:rPr lang="en" b="0"/>
              <a:t> - great place to try out snippets of JavaScript code!</a:t>
            </a:r>
            <a:endParaRPr b="0"/>
          </a:p>
        </p:txBody>
      </p:sp>
      <p:pic>
        <p:nvPicPr>
          <p:cNvPr id="91" name="Google Shape;91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17825" y="1852613"/>
            <a:ext cx="3629025" cy="14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>
            <a:spLocks noGrp="1"/>
          </p:cNvSpPr>
          <p:nvPr>
            <p:ph type="body" idx="2"/>
          </p:nvPr>
        </p:nvSpPr>
        <p:spPr>
          <a:xfrm>
            <a:off x="4832400" y="76052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let person = { 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	'name' : 'María Lopez', 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	'SPIRE' : 12345678 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};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Objects - property existence</a:t>
            </a:r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You can check if a property is in an object: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Using the </a:t>
            </a:r>
            <a:r>
              <a:rPr lang="en"/>
              <a:t>in</a:t>
            </a:r>
            <a:r>
              <a:rPr lang="en" b="0"/>
              <a:t> operator:</a:t>
            </a:r>
            <a:br>
              <a:rPr lang="en" b="0"/>
            </a:br>
            <a:br>
              <a:rPr lang="en" b="0"/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‘name’ in person; ⇒ true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‘age’ in person; ⇒ false</a:t>
            </a:r>
            <a:br>
              <a:rPr lang="en" b="0"/>
            </a:br>
            <a:endParaRPr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BEWARE: it is not an error if you try to access a property that doesn’t exist:</a:t>
            </a:r>
            <a:br>
              <a:rPr lang="en" b="0"/>
            </a:br>
            <a:br>
              <a:rPr lang="en" b="0"/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person.age; ⇒ undefined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person[‘age’] ⇒ undefined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2"/>
          </p:nvPr>
        </p:nvSpPr>
        <p:spPr>
          <a:xfrm>
            <a:off x="4832400" y="345097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/>
              <a:t>Image from </a:t>
            </a:r>
            <a:r>
              <a:rPr lang="en" b="0" u="sng">
                <a:solidFill>
                  <a:schemeClr val="hlink"/>
                </a:solidFill>
                <a:hlinkClick r:id="rId3"/>
              </a:rPr>
              <a:t>JavaScript Tutor - Visualize JavaScript code execution to learn JavaScript online</a:t>
            </a:r>
            <a:r>
              <a:rPr lang="en" b="0"/>
              <a:t> - great place to try out snippets of JavaScript code!</a:t>
            </a:r>
            <a:endParaRPr b="0"/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17825" y="1852613"/>
            <a:ext cx="3629025" cy="14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>
            <a:spLocks noGrp="1"/>
          </p:cNvSpPr>
          <p:nvPr>
            <p:ph type="body" idx="2"/>
          </p:nvPr>
        </p:nvSpPr>
        <p:spPr>
          <a:xfrm>
            <a:off x="4832400" y="76052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let person = { 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	'name' : 'María Lopez', 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	'SPIRE' : 12345678 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};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Objects - property deletion</a:t>
            </a:r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You can delete a property from an object: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Using the </a:t>
            </a:r>
            <a:r>
              <a:rPr lang="en"/>
              <a:t>delete</a:t>
            </a:r>
            <a:r>
              <a:rPr lang="en" b="0"/>
              <a:t> operator:</a:t>
            </a:r>
            <a:br>
              <a:rPr lang="en" b="0"/>
            </a:br>
            <a:br>
              <a:rPr lang="en" b="0"/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delete person.name; ⇒ true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delete person[‘name’]; ⇒ true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person; ⇒ {‘SPIRE’: 12345678}</a:t>
            </a:r>
            <a:br>
              <a:rPr lang="en" b="0"/>
            </a:br>
            <a:endParaRPr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BEWARE: it is not an error to delete a property that doesn’t exist:</a:t>
            </a:r>
            <a:br>
              <a:rPr lang="en" b="0"/>
            </a:br>
            <a:br>
              <a:rPr lang="en" b="0"/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delete person.age; ⇒ true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delete person[‘age’] ⇒ true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2"/>
          </p:nvPr>
        </p:nvSpPr>
        <p:spPr>
          <a:xfrm>
            <a:off x="4832400" y="345097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/>
              <a:t>Image from </a:t>
            </a:r>
            <a:r>
              <a:rPr lang="en" b="0" u="sng">
                <a:solidFill>
                  <a:schemeClr val="hlink"/>
                </a:solidFill>
                <a:hlinkClick r:id="rId3"/>
              </a:rPr>
              <a:t>JavaScript Tutor - Visualize JavaScript code execution to learn JavaScript online</a:t>
            </a:r>
            <a:r>
              <a:rPr lang="en" b="0"/>
              <a:t> - great place to try out snippets of JavaScript code!</a:t>
            </a:r>
            <a:endParaRPr b="0"/>
          </a:p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17825" y="1852613"/>
            <a:ext cx="3629025" cy="14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>
            <a:spLocks noGrp="1"/>
          </p:cNvSpPr>
          <p:nvPr>
            <p:ph type="body" idx="2"/>
          </p:nvPr>
        </p:nvSpPr>
        <p:spPr>
          <a:xfrm>
            <a:off x="4832400" y="76052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let person = { 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	'name' : 'María Lopez', 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	'SPIRE' : 12345678 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};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Objects - to strings and back again</a:t>
            </a:r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1"/>
          </p:nvPr>
        </p:nvSpPr>
        <p:spPr>
          <a:xfrm>
            <a:off x="139200" y="826200"/>
            <a:ext cx="46932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You can convert objects into strings and back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Using the </a:t>
            </a:r>
            <a:r>
              <a:rPr lang="en"/>
              <a:t>JSON.stringify</a:t>
            </a:r>
            <a:r>
              <a:rPr lang="en" b="0"/>
              <a:t> function:</a:t>
            </a:r>
            <a:br>
              <a:rPr lang="en" b="0"/>
            </a:br>
            <a:br>
              <a:rPr lang="en" b="0"/>
            </a:br>
            <a:r>
              <a:rPr lang="en" sz="1200" b="0"/>
              <a:t>let str = </a:t>
            </a:r>
            <a:r>
              <a:rPr lang="en" sz="1200" b="0">
                <a:latin typeface="Consolas"/>
                <a:ea typeface="Consolas"/>
                <a:cs typeface="Consolas"/>
                <a:sym typeface="Consolas"/>
              </a:rPr>
              <a:t>JSON.stringify(person);</a:t>
            </a:r>
            <a:br>
              <a:rPr lang="en" sz="1200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 b="0">
                <a:latin typeface="Consolas"/>
                <a:ea typeface="Consolas"/>
                <a:cs typeface="Consolas"/>
                <a:sym typeface="Consolas"/>
              </a:rPr>
              <a:t>str; ⇒ '{"name":"María Lopez","SPIRE":12345678}'</a:t>
            </a:r>
            <a:br>
              <a:rPr lang="en" b="0"/>
            </a:br>
            <a:endParaRPr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Using </a:t>
            </a:r>
            <a:r>
              <a:rPr lang="en"/>
              <a:t>JSON.parse</a:t>
            </a:r>
            <a:r>
              <a:rPr lang="en" b="0"/>
              <a:t> function:</a:t>
            </a:r>
            <a:br>
              <a:rPr lang="en" b="0"/>
            </a:br>
            <a:br>
              <a:rPr lang="en" b="0"/>
            </a:br>
            <a:r>
              <a:rPr lang="en" sz="1200" b="0">
                <a:latin typeface="Consolas"/>
                <a:ea typeface="Consolas"/>
                <a:cs typeface="Consolas"/>
                <a:sym typeface="Consolas"/>
              </a:rPr>
              <a:t>JSON.parse(str) </a:t>
            </a:r>
            <a:br>
              <a:rPr lang="en" sz="1200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 b="0">
                <a:latin typeface="Consolas"/>
                <a:ea typeface="Consolas"/>
                <a:cs typeface="Consolas"/>
                <a:sym typeface="Consolas"/>
              </a:rPr>
              <a:t>    ⇒ {name: 'María Lopez', SPIRE: 12345678}</a:t>
            </a:r>
            <a:endParaRPr sz="1000" b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2"/>
          </p:nvPr>
        </p:nvSpPr>
        <p:spPr>
          <a:xfrm>
            <a:off x="4832400" y="345097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/>
              <a:t>Image from </a:t>
            </a:r>
            <a:r>
              <a:rPr lang="en" b="0" u="sng">
                <a:solidFill>
                  <a:schemeClr val="hlink"/>
                </a:solidFill>
                <a:hlinkClick r:id="rId3"/>
              </a:rPr>
              <a:t>JavaScript Tutor - Visualize JavaScript code execution to learn JavaScript online</a:t>
            </a:r>
            <a:r>
              <a:rPr lang="en" b="0"/>
              <a:t> - great place to try out snippets of JavaScript code!</a:t>
            </a:r>
            <a:endParaRPr b="0"/>
          </a:p>
        </p:txBody>
      </p:sp>
      <p:pic>
        <p:nvPicPr>
          <p:cNvPr id="118" name="Google Shape;118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17825" y="1852613"/>
            <a:ext cx="3629025" cy="14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>
            <a:spLocks noGrp="1"/>
          </p:cNvSpPr>
          <p:nvPr>
            <p:ph type="body" idx="2"/>
          </p:nvPr>
        </p:nvSpPr>
        <p:spPr>
          <a:xfrm>
            <a:off x="4832400" y="76052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let person = { 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	'name' : 'María Lopez', 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	'SPIRE' : 12345678 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};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Objects In-Depth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Properties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Nested Objects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Object Functions / this keyword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Creating objects with </a:t>
            </a:r>
            <a:r>
              <a:rPr lang="en" b="1"/>
              <a:t>new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Characters, ASCII, Unicode (UTF-8)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Browser Debugging</a:t>
            </a:r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Today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Objects can have properties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b="0"/>
              <a:t>What is really going on?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b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endParaRPr b="0"/>
          </a:p>
        </p:txBody>
      </p:sp>
      <p:sp>
        <p:nvSpPr>
          <p:cNvPr id="131" name="Google Shape;131;p22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Properties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im Richards Styl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A61C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1023</Words>
  <Application>Microsoft Macintosh PowerPoint</Application>
  <PresentationFormat>On-screen Show (16:9)</PresentationFormat>
  <Paragraphs>96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Lato Light</vt:lpstr>
      <vt:lpstr>Consolas</vt:lpstr>
      <vt:lpstr>Arial</vt:lpstr>
      <vt:lpstr>Lato</vt:lpstr>
      <vt:lpstr>Tim Richards Style</vt:lpstr>
      <vt:lpstr>COMPSCI 326</vt:lpstr>
      <vt:lpstr>PowerPoint Presentation</vt:lpstr>
      <vt:lpstr>Objects - property access</vt:lpstr>
      <vt:lpstr>Objects - property access</vt:lpstr>
      <vt:lpstr>Objects - property existence</vt:lpstr>
      <vt:lpstr>Objects - property deletion</vt:lpstr>
      <vt:lpstr>Objects - to strings and back again</vt:lpstr>
      <vt:lpstr>Today</vt:lpstr>
      <vt:lpstr>Properties</vt:lpstr>
      <vt:lpstr>Properties</vt:lpstr>
      <vt:lpstr>Properties</vt:lpstr>
      <vt:lpstr>Properties</vt:lpstr>
      <vt:lpstr>Properties</vt:lpstr>
      <vt:lpstr>Properties</vt:lpstr>
      <vt:lpstr>Object Functions / this keyword</vt:lpstr>
      <vt:lpstr>Making new objects</vt:lpstr>
      <vt:lpstr>Characters: ASCII / Unicode (UTF-8)</vt:lpstr>
      <vt:lpstr>Browser Debugging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COMPSCI 326</dc:title>
  <cp:lastModifiedBy>Timothy Richards</cp:lastModifiedBy>
  <cp:revision>3</cp:revision>
  <dcterms:modified xsi:type="dcterms:W3CDTF">2023-02-16T18:01:20Z</dcterms:modified>
</cp:coreProperties>
</file>